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01" r:id="rId5"/>
    <p:sldId id="276" r:id="rId6"/>
    <p:sldId id="290" r:id="rId7"/>
    <p:sldId id="305" r:id="rId8"/>
    <p:sldId id="295" r:id="rId9"/>
    <p:sldId id="297" r:id="rId10"/>
    <p:sldId id="299" r:id="rId11"/>
    <p:sldId id="300" r:id="rId12"/>
    <p:sldId id="286" r:id="rId13"/>
    <p:sldId id="298" r:id="rId14"/>
    <p:sldId id="296" r:id="rId15"/>
    <p:sldId id="285" r:id="rId16"/>
    <p:sldId id="302" r:id="rId17"/>
    <p:sldId id="303" r:id="rId18"/>
    <p:sldId id="304" r:id="rId19"/>
    <p:sldId id="292" r:id="rId20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E6FCAA-C10D-405E-8FDE-5E5F8001427B}" v="1" dt="2024-04-18T06:54:57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7" d="100"/>
        <a:sy n="127" d="100"/>
      </p:scale>
      <p:origin x="0" y="-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ielle de Smedt" userId="94e55cd7-3468-4ce7-8637-92872eb2b880" providerId="ADAL" clId="{42E6FCAA-C10D-405E-8FDE-5E5F8001427B}"/>
    <pc:docChg chg="custSel addSld delSld modSld">
      <pc:chgData name="Murielle de Smedt" userId="94e55cd7-3468-4ce7-8637-92872eb2b880" providerId="ADAL" clId="{42E6FCAA-C10D-405E-8FDE-5E5F8001427B}" dt="2024-04-18T06:55:15.267" v="6" actId="2696"/>
      <pc:docMkLst>
        <pc:docMk/>
      </pc:docMkLst>
      <pc:sldChg chg="del">
        <pc:chgData name="Murielle de Smedt" userId="94e55cd7-3468-4ce7-8637-92872eb2b880" providerId="ADAL" clId="{42E6FCAA-C10D-405E-8FDE-5E5F8001427B}" dt="2024-04-18T06:55:15.267" v="6" actId="2696"/>
        <pc:sldMkLst>
          <pc:docMk/>
          <pc:sldMk cId="2242364446" sldId="294"/>
        </pc:sldMkLst>
      </pc:sldChg>
      <pc:sldChg chg="new del">
        <pc:chgData name="Murielle de Smedt" userId="94e55cd7-3468-4ce7-8637-92872eb2b880" providerId="ADAL" clId="{42E6FCAA-C10D-405E-8FDE-5E5F8001427B}" dt="2024-04-18T06:54:47.638" v="1" actId="2696"/>
        <pc:sldMkLst>
          <pc:docMk/>
          <pc:sldMk cId="1241231017" sldId="305"/>
        </pc:sldMkLst>
      </pc:sldChg>
      <pc:sldChg chg="addSp delSp modSp add mod">
        <pc:chgData name="Murielle de Smedt" userId="94e55cd7-3468-4ce7-8637-92872eb2b880" providerId="ADAL" clId="{42E6FCAA-C10D-405E-8FDE-5E5F8001427B}" dt="2024-04-18T06:55:05.925" v="5" actId="1076"/>
        <pc:sldMkLst>
          <pc:docMk/>
          <pc:sldMk cId="1512868484" sldId="305"/>
        </pc:sldMkLst>
        <pc:grpChg chg="del">
          <ac:chgData name="Murielle de Smedt" userId="94e55cd7-3468-4ce7-8637-92872eb2b880" providerId="ADAL" clId="{42E6FCAA-C10D-405E-8FDE-5E5F8001427B}" dt="2024-04-18T06:54:55.896" v="3" actId="478"/>
          <ac:grpSpMkLst>
            <pc:docMk/>
            <pc:sldMk cId="1512868484" sldId="305"/>
            <ac:grpSpMk id="18" creationId="{B591311B-ACB8-022B-1EBB-EA802AC5CE0E}"/>
          </ac:grpSpMkLst>
        </pc:grpChg>
        <pc:picChg chg="add mod">
          <ac:chgData name="Murielle de Smedt" userId="94e55cd7-3468-4ce7-8637-92872eb2b880" providerId="ADAL" clId="{42E6FCAA-C10D-405E-8FDE-5E5F8001427B}" dt="2024-04-18T06:55:05.925" v="5" actId="1076"/>
          <ac:picMkLst>
            <pc:docMk/>
            <pc:sldMk cId="1512868484" sldId="305"/>
            <ac:picMk id="3" creationId="{6ED12C62-4A08-686D-4106-65F09F18B29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188D8-7E8C-43C3-A109-230F7EB415E4}" type="datetimeFigureOut">
              <a:rPr lang="da-DK" smtClean="0"/>
              <a:t>18-04-2024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93170-0CA0-4955-8612-D2FF9081472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1816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C0B2D-A0E3-2E73-5823-9025697D3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0C69E75-53E9-067E-3D41-1A47F92C9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3F6FC63-AD92-B881-4364-B4442BE50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315-F615-45C4-AE5C-42608960EA71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956B623-A11C-B9BD-E1A4-DBE3444FD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E443DA5-ECFF-164D-743C-E2822758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9C3B-2D6F-414A-9AF7-7269512FF09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62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7A367-90F6-4692-E21D-DBAC3931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2A3512C-693C-187D-FB35-48233C538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8ED4E21-3E69-A9B9-1336-2CF8D73F4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315-F615-45C4-AE5C-42608960EA71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3DADA66-4A1D-F2EC-1477-FCD9961B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B913062-FC42-4421-1CED-29D0A20F8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9C3B-2D6F-414A-9AF7-7269512FF09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98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41F3614-AC31-CDF4-6C06-1F44B6D06A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152F9EC-9DBE-B5E7-B064-90CE9968B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32909D-5FC7-A26C-B2A8-A5CF98E91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315-F615-45C4-AE5C-42608960EA71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2DC49C1-3DF0-D319-1912-8EEA12B3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A3F1948-B676-60B3-6668-9642AB252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9C3B-2D6F-414A-9AF7-7269512FF09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27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6337E-F084-2C3B-4BC6-B3597922A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C9D14EA-83E0-CFD1-A4AB-EE55666AF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D880A06-4370-5335-2EE0-AA8998BD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315-F615-45C4-AE5C-42608960EA71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CA75F72-0AA1-34B0-3B4F-92745816B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1C517D-6915-E321-3ECE-E3D1BC44C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9C3B-2D6F-414A-9AF7-7269512FF09E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CC09A2A-096E-C83C-CEC1-7AEDC66295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114" y="365125"/>
            <a:ext cx="1431636" cy="53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25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C79D44-0B05-576B-9375-2940BB94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27EBE6-1FC0-2C36-D8DB-E6D153992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98FE22-DD11-CADB-37D0-9369CCEC2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315-F615-45C4-AE5C-42608960EA71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0451DA2-A218-FBA6-3EE3-4556090C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A40E89-AC95-F743-D226-AFC506D9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9C3B-2D6F-414A-9AF7-7269512FF09E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E5E98E5-5D3B-CE56-BA7F-FC07BCAFCA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114" y="365125"/>
            <a:ext cx="1431636" cy="53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10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7123E-AE9A-96A4-D5B4-B9B59457B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F6370D-D992-8EAD-1EE8-E7BEA305F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D4F3DD7-A742-7E55-096A-409F3DCA1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CCC6AB7-8A3F-FD47-6079-7F32E912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315-F615-45C4-AE5C-42608960EA71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20954FC-4A5F-0A29-3D7B-F299AD657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449CB8F-C323-F9F2-5515-68145FC5E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9C3B-2D6F-414A-9AF7-7269512FF09E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C6FAAA5-430F-F59F-D0F5-37E1909E22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114" y="365125"/>
            <a:ext cx="1431636" cy="53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67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C1F6F8-1BC5-85E2-63D0-380A5F19E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C3FF050-3B97-A870-F733-E184AC075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4998493-5910-EC7A-4BC9-F0150FDED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E345EE3-94C8-DAC3-4236-4AD155E781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BA4BD04-2361-BD02-650D-53E5D11B1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F155464-6B55-EAED-A283-64DA181A3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315-F615-45C4-AE5C-42608960EA71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6EEF502-19A6-6C8E-9194-22E913470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75CF37F-AC28-9292-9F86-614DCDA1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9C3B-2D6F-414A-9AF7-7269512FF09E}" type="slidenum">
              <a:rPr lang="en-GB" smtClean="0"/>
              <a:t>‹nr.›</a:t>
            </a:fld>
            <a:endParaRPr lang="en-GB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B4397FE-1DB6-352B-851D-348027CB6C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114" y="365125"/>
            <a:ext cx="1431636" cy="53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63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2C763F-8D8D-EF62-A627-22C6BB761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0358BFC-4927-182B-DD33-CDE508F91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315-F615-45C4-AE5C-42608960EA71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655E706-659D-155E-41CC-2579378D4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15D6820-7BAF-FEE0-7C9E-7C56826AD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9C3B-2D6F-414A-9AF7-7269512FF09E}" type="slidenum">
              <a:rPr lang="en-GB" smtClean="0"/>
              <a:t>‹nr.›</a:t>
            </a:fld>
            <a:endParaRPr lang="en-GB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8FB48C6-3C88-12BC-9ED5-70CE6052B2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114" y="365125"/>
            <a:ext cx="1431636" cy="53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0D60513-CCA0-040E-DD21-7278F33523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514" y="517525"/>
            <a:ext cx="1431636" cy="53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29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2B99DD9-5147-074C-59B3-7BEF557D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315-F615-45C4-AE5C-42608960EA71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209898C-61E7-4F9D-665D-A40988B8B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A355D81-13AF-F34C-670A-ACB424BC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9C3B-2D6F-414A-9AF7-7269512FF09E}" type="slidenum">
              <a:rPr lang="en-GB" smtClean="0"/>
              <a:t>‹nr.›</a:t>
            </a:fld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34F1C79-6AF7-2CFD-9AA8-59C8130536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114" y="365125"/>
            <a:ext cx="1431636" cy="53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42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274E5-CE8B-32FF-38D1-889C703A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FD3A40F-A8A1-F2F2-86F6-CAE84AC50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50D370E-AA19-59B8-0BD3-2A0594C04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4E99762-BCA2-BE28-9D90-44A772624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315-F615-45C4-AE5C-42608960EA71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B8F018A-EF59-14DB-14D6-4C20ABE6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D17D458-E2F5-EB0F-1F5E-F20422E2B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9C3B-2D6F-414A-9AF7-7269512FF09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67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36F704-6CA0-7721-68D8-534CB6C0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A1D6FB3-D70C-38F5-9238-21A376A80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0C7A75-E86D-C9F0-8998-B6E8E9059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0F3A87B-9817-8B71-3AA3-0BD30CB9A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9315-F615-45C4-AE5C-42608960EA71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6541BBE-3556-C64D-B192-84073346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6C35934-5C36-E9D2-53E3-D7441B74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79C3B-2D6F-414A-9AF7-7269512FF09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74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B07C058-7144-F11D-F146-5C20E0E0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A8A97AA-D5A9-EDC7-A7C1-393BABE5C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A245C31-4781-9A43-5CB9-33063C1A5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89315-F615-45C4-AE5C-42608960EA71}" type="datetimeFigureOut">
              <a:rPr lang="en-GB" smtClean="0"/>
              <a:t>18/04/2024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B15978E-D100-AA90-E044-451A15E3F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533BA4D-0EDF-259A-11D7-3B674EC53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79C3B-2D6F-414A-9AF7-7269512FF09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7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8F417-17E8-0963-E7CC-AF2E95384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2023 Lydklyngens 3. år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8CD43-2EB6-742F-EA13-619781FE5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6635"/>
          </a:xfrm>
        </p:spPr>
        <p:txBody>
          <a:bodyPr>
            <a:normAutofit/>
          </a:bodyPr>
          <a:lstStyle/>
          <a:p>
            <a:r>
              <a:rPr lang="da-DK" sz="2600" dirty="0"/>
              <a:t>Et konsolideringsår</a:t>
            </a:r>
          </a:p>
          <a:p>
            <a:pPr lvl="1"/>
            <a:r>
              <a:rPr lang="da-DK" dirty="0"/>
              <a:t>Organisationen på plads</a:t>
            </a:r>
          </a:p>
          <a:p>
            <a:pPr lvl="1"/>
            <a:r>
              <a:rPr lang="da-DK" dirty="0"/>
              <a:t>Aktiviteterne har fundet gode rammer:</a:t>
            </a:r>
          </a:p>
          <a:p>
            <a:pPr lvl="2"/>
            <a:r>
              <a:rPr lang="da-DK" dirty="0" err="1"/>
              <a:t>FoU</a:t>
            </a:r>
            <a:r>
              <a:rPr lang="da-DK" dirty="0"/>
              <a:t> projekter, industrielle samarbejdsprojekter, fysiske events, webinarer, netværksgrupper, arbejdsgrupper.</a:t>
            </a:r>
          </a:p>
          <a:p>
            <a:pPr lvl="1"/>
            <a:r>
              <a:rPr lang="da-DK" dirty="0"/>
              <a:t>Industri (SMV såvel som store), universiteter og GTS er stærkt engageret i klyngesamarbejdet.</a:t>
            </a:r>
          </a:p>
          <a:p>
            <a:pPr lvl="1"/>
            <a:r>
              <a:rPr lang="da-DK" dirty="0"/>
              <a:t>Guldcertificering på plads i juni 2023</a:t>
            </a:r>
          </a:p>
          <a:p>
            <a:r>
              <a:rPr lang="da-DK" sz="2600" dirty="0"/>
              <a:t>Midt på året en ny udfordring:</a:t>
            </a:r>
          </a:p>
          <a:p>
            <a:pPr lvl="1"/>
            <a:r>
              <a:rPr lang="da-DK" dirty="0"/>
              <a:t>Pludselig tvivl, om ‘Danmarks Erhvervsfremme Bestyrelse ville støtte fremtidig aktivitet i Lydklyngen (2025-2028)</a:t>
            </a:r>
          </a:p>
          <a:p>
            <a:r>
              <a:rPr lang="da-DK" sz="2600" dirty="0"/>
              <a:t>Ny strategi med fokus på også større projekter og samarbejde</a:t>
            </a:r>
            <a:endParaRPr lang="en-DK" sz="2600" dirty="0"/>
          </a:p>
        </p:txBody>
      </p:sp>
    </p:spTree>
    <p:extLst>
      <p:ext uri="{BB962C8B-B14F-4D97-AF65-F5344CB8AC3E}">
        <p14:creationId xmlns:p14="http://schemas.microsoft.com/office/powerpoint/2010/main" val="2969337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63EDD-01B0-D522-0EF8-AF5B8B91B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AKTIVITETER - Samarbejdsprojekter</a:t>
            </a:r>
            <a:r>
              <a:rPr lang="en-GB" dirty="0"/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AC6373-DFB8-015C-4E81-37FBE0618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200" dirty="0"/>
              <a:t>Der er afsluttet 5 projekter med ren virksomhedsdeltagelse</a:t>
            </a:r>
          </a:p>
          <a:p>
            <a:r>
              <a:rPr lang="da-DK" sz="2200" dirty="0"/>
              <a:t>Der er yderligere 3 projekter i pipelinen for 2024</a:t>
            </a:r>
          </a:p>
        </p:txBody>
      </p:sp>
      <p:pic>
        <p:nvPicPr>
          <p:cNvPr id="6" name="Billede 5" descr="Et billede, der indeholder tekst, Ansigt, person, kvinde&#10;&#10;Automatisk genereret beskrivelse">
            <a:extLst>
              <a:ext uri="{FF2B5EF4-FFF2-40B4-BE49-F238E27FC236}">
                <a16:creationId xmlns:a16="http://schemas.microsoft.com/office/drawing/2014/main" id="{BEF17CB0-A0F7-91F3-EF8B-1C9AF7C3D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8" y="2801941"/>
            <a:ext cx="5166249" cy="382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83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00AB7-2AC7-A6D4-D45F-9CEC90F4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AKTIVITETER – Beyond Beta ”REACT”</a:t>
            </a:r>
            <a:endParaRPr lang="en-GB" dirty="0"/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7C9E0F9E-881A-DAE6-627D-D4592AFA081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5341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a-DK" sz="2000" dirty="0"/>
              <a:t>Beyond Beta ”REACT” var er et offentligt finansieret vækstiværksætterprogram løbende 2022 - 2023</a:t>
            </a:r>
          </a:p>
          <a:p>
            <a:pPr>
              <a:spcAft>
                <a:spcPts val="600"/>
              </a:spcAft>
            </a:pPr>
            <a:r>
              <a:rPr lang="da-DK" sz="2000" dirty="0"/>
              <a:t>Fælles projekt med alle klynger og alle Erhvervshuse</a:t>
            </a:r>
          </a:p>
          <a:p>
            <a:pPr>
              <a:spcAft>
                <a:spcPts val="600"/>
              </a:spcAft>
            </a:pPr>
            <a:r>
              <a:rPr lang="da-DK" sz="2000" dirty="0"/>
              <a:t>Vi har udført arbejde for 1,8 mio. i perioden frem til ultimo 2023, hvor programmet er afsluttet</a:t>
            </a:r>
          </a:p>
          <a:p>
            <a:r>
              <a:rPr lang="da-DK" sz="2000" dirty="0"/>
              <a:t>Vi har gennemført 3 forløb perioden omfattende</a:t>
            </a:r>
          </a:p>
          <a:p>
            <a:pPr lvl="1"/>
            <a:r>
              <a:rPr lang="da-DK" sz="1800" dirty="0"/>
              <a:t>En række camps i Struer</a:t>
            </a:r>
          </a:p>
          <a:p>
            <a:pPr lvl="1"/>
            <a:r>
              <a:rPr lang="da-DK" sz="1800" dirty="0"/>
              <a:t>Løbende coaching</a:t>
            </a:r>
          </a:p>
          <a:p>
            <a:pPr lvl="1">
              <a:spcAft>
                <a:spcPts val="600"/>
              </a:spcAft>
            </a:pPr>
            <a:r>
              <a:rPr lang="da-DK" sz="1800" dirty="0"/>
              <a:t>Enkelte fællesarrangementer</a:t>
            </a:r>
          </a:p>
          <a:p>
            <a:pPr>
              <a:spcAft>
                <a:spcPts val="600"/>
              </a:spcAft>
            </a:pPr>
            <a:r>
              <a:rPr lang="da-DK" sz="2000" dirty="0"/>
              <a:t>I alt 15 lydvirksomheder har deltaget</a:t>
            </a:r>
          </a:p>
          <a:p>
            <a:r>
              <a:rPr lang="da-DK" sz="2000" dirty="0"/>
              <a:t>Afviklingen er sket i tæt samarbejde med </a:t>
            </a:r>
            <a:r>
              <a:rPr lang="da-DK" sz="2000" dirty="0" err="1"/>
              <a:t>SoundHub</a:t>
            </a:r>
            <a:r>
              <a:rPr lang="da-DK" sz="2000" dirty="0"/>
              <a:t> Denmark</a:t>
            </a:r>
          </a:p>
        </p:txBody>
      </p:sp>
      <p:pic>
        <p:nvPicPr>
          <p:cNvPr id="1032" name="Picture 8" descr="Pode ser uma imagem de 6 pessoas, pessoas em pé e área interna">
            <a:extLst>
              <a:ext uri="{FF2B5EF4-FFF2-40B4-BE49-F238E27FC236}">
                <a16:creationId xmlns:a16="http://schemas.microsoft.com/office/drawing/2014/main" id="{B86A7117-93E8-F099-276D-00232ACB7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983" y="3245224"/>
            <a:ext cx="3745752" cy="280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597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9CA5F-9FCE-40AF-927A-AEE0ACF2C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Nye tiltag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833FCCC-4CF2-C3CC-7785-5BE88B64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91500" cy="4351338"/>
          </a:xfrm>
        </p:spPr>
        <p:txBody>
          <a:bodyPr>
            <a:noAutofit/>
          </a:bodyPr>
          <a:lstStyle/>
          <a:p>
            <a:r>
              <a:rPr lang="da-DK" sz="2000" b="1" dirty="0"/>
              <a:t>Beyond Beta III (IVK 2024 – 26)</a:t>
            </a:r>
          </a:p>
          <a:p>
            <a:pPr lvl="1"/>
            <a:r>
              <a:rPr lang="da-DK" sz="2000" dirty="0"/>
              <a:t>Iværksætterprogram finansieret af DEB</a:t>
            </a:r>
          </a:p>
          <a:p>
            <a:pPr lvl="1"/>
            <a:r>
              <a:rPr lang="da-DK" sz="2000" dirty="0"/>
              <a:t>Bevilling på plads fra primo 2024 – vores andel 418.000 årligt i 3 år</a:t>
            </a:r>
          </a:p>
          <a:p>
            <a:pPr lvl="1"/>
            <a:r>
              <a:rPr lang="da-DK" sz="2000" dirty="0"/>
              <a:t>Partnere er alle Erhvervshusene, </a:t>
            </a:r>
            <a:r>
              <a:rPr lang="da-DK" sz="2000" dirty="0" err="1"/>
              <a:t>Accelerace</a:t>
            </a:r>
            <a:r>
              <a:rPr lang="da-DK" sz="2000" dirty="0"/>
              <a:t> og Tech BBQ. </a:t>
            </a:r>
          </a:p>
          <a:p>
            <a:pPr lvl="1"/>
            <a:r>
              <a:rPr lang="da-DK" sz="2000" dirty="0"/>
              <a:t>Projektansvarlig er Erhvervshus Hovedstaden</a:t>
            </a:r>
          </a:p>
          <a:p>
            <a:pPr lvl="1"/>
            <a:r>
              <a:rPr lang="da-DK" sz="2000" dirty="0"/>
              <a:t>Vi forventer at bruge </a:t>
            </a:r>
            <a:r>
              <a:rPr lang="da-DK" sz="2000" dirty="0" err="1"/>
              <a:t>SoundHub</a:t>
            </a:r>
            <a:r>
              <a:rPr lang="da-DK" sz="2000" dirty="0"/>
              <a:t> Denmark som underleverandør på dele af programmet. </a:t>
            </a:r>
          </a:p>
          <a:p>
            <a:pPr lvl="1">
              <a:spcAft>
                <a:spcPts val="1200"/>
              </a:spcAft>
            </a:pPr>
            <a:r>
              <a:rPr lang="da-DK" sz="2000" dirty="0"/>
              <a:t>De første 3 lydiværksættere er optaget i programmet</a:t>
            </a:r>
          </a:p>
          <a:p>
            <a:r>
              <a:rPr lang="da-DK" sz="2000" b="1" dirty="0"/>
              <a:t>Innovationskraft 2025 - 2028</a:t>
            </a:r>
          </a:p>
          <a:p>
            <a:pPr lvl="1"/>
            <a:r>
              <a:rPr lang="da-DK" sz="2000" dirty="0"/>
              <a:t>DEB / UFS har tidligere annonceret at udbuddet for de kommende 4 år ville blive offentliggjort primo marts 2024. Afventer stadig udbuddet.</a:t>
            </a:r>
          </a:p>
          <a:p>
            <a:pPr lvl="1"/>
            <a:r>
              <a:rPr lang="da-DK" sz="2000" dirty="0"/>
              <a:t>DEB planlægger at behandle ansøgningerne på møde den 17. september, således at programmet idriftsættes fra starten af 2025.</a:t>
            </a:r>
          </a:p>
        </p:txBody>
      </p:sp>
    </p:spTree>
    <p:extLst>
      <p:ext uri="{BB962C8B-B14F-4D97-AF65-F5344CB8AC3E}">
        <p14:creationId xmlns:p14="http://schemas.microsoft.com/office/powerpoint/2010/main" val="3325025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C844B-7982-8535-BFB6-94BC5FBE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DEBs</a:t>
            </a:r>
            <a:r>
              <a:rPr lang="da-DK" dirty="0"/>
              <a:t> oplæg: Fremtid uden lydklynge?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09A39-69F6-9E11-F7DE-CB1B8C847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da-DK" sz="2600" dirty="0"/>
              <a:t>I juni informerede ERST, at ”spirende klynger”, bl.a. ‘Lydklyngen’ ikke ville blive en del af klyngeprogrammets fremtid.</a:t>
            </a:r>
          </a:p>
          <a:p>
            <a:pPr lvl="1"/>
            <a:r>
              <a:rPr lang="da-DK" sz="2200" dirty="0"/>
              <a:t>Hektisk aktivitet i DSC bestyrelsen, ikke mindst forretningsudvalget.</a:t>
            </a:r>
          </a:p>
          <a:p>
            <a:pPr lvl="1"/>
            <a:r>
              <a:rPr lang="da-DK" sz="2200" dirty="0"/>
              <a:t>Møde med ERST ledelse.</a:t>
            </a:r>
          </a:p>
          <a:p>
            <a:pPr lvl="1"/>
            <a:r>
              <a:rPr lang="da-DK" sz="2200" dirty="0"/>
              <a:t>Erkendelse af, at vi behøvede professionel assistance i lobbyarbejdet:</a:t>
            </a:r>
          </a:p>
          <a:p>
            <a:pPr lvl="2"/>
            <a:r>
              <a:rPr lang="da-DK" dirty="0"/>
              <a:t>Ulvemand &amp; Børsting</a:t>
            </a:r>
          </a:p>
          <a:p>
            <a:pPr lvl="2"/>
            <a:r>
              <a:rPr lang="da-DK" dirty="0"/>
              <a:t>Policy Group</a:t>
            </a:r>
          </a:p>
          <a:p>
            <a:pPr lvl="1">
              <a:spcAft>
                <a:spcPts val="600"/>
              </a:spcAft>
            </a:pPr>
            <a:r>
              <a:rPr lang="da-DK" sz="2200" dirty="0"/>
              <a:t>Personlig kontakt til medlemmer i DEB bestyrelsen for at sikre, at de forstod konsekvenserne.</a:t>
            </a:r>
          </a:p>
          <a:p>
            <a:pPr lvl="1">
              <a:spcAft>
                <a:spcPts val="600"/>
              </a:spcAft>
            </a:pPr>
            <a:r>
              <a:rPr lang="da-DK" sz="2200" dirty="0"/>
              <a:t>To kronikker: ‘Borgmestre i Midt- og Vestjylland’, ‘Opråb fra Lydklyngen’</a:t>
            </a:r>
          </a:p>
          <a:p>
            <a:pPr lvl="1"/>
            <a:r>
              <a:rPr lang="da-DK" sz="2200" dirty="0"/>
              <a:t>I slutningen af september 2023 omgjorde DEB sin egen tidligere indstilling – Lydklyngen er nu igen del af den fremtidige klyngestrategi. </a:t>
            </a:r>
            <a:r>
              <a:rPr lang="da-DK" sz="2200" dirty="0">
                <a:sym typeface="Wingdings" panose="05000000000000000000" pitchFamily="2" charset="2"/>
              </a:rPr>
              <a:t></a:t>
            </a:r>
            <a:endParaRPr lang="da-DK" sz="2200" dirty="0"/>
          </a:p>
          <a:p>
            <a:pPr lvl="1"/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499121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FECD-C75E-86F4-AEEF-F72EA426D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Guldcertificering &amp; udvidet strategi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E606E-B741-EACB-83AE-F3A48D33E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88980" cy="4351338"/>
          </a:xfrm>
        </p:spPr>
        <p:txBody>
          <a:bodyPr>
            <a:normAutofit/>
          </a:bodyPr>
          <a:lstStyle/>
          <a:p>
            <a:r>
              <a:rPr lang="da-DK" sz="2600" dirty="0"/>
              <a:t>Krav til klyngen om at opnå ‘Guldcertificering’</a:t>
            </a:r>
          </a:p>
          <a:p>
            <a:pPr lvl="1">
              <a:spcAft>
                <a:spcPts val="500"/>
              </a:spcAft>
            </a:pPr>
            <a:r>
              <a:rPr lang="da-DK" sz="2200" dirty="0"/>
              <a:t>Efter stor indsats fra sekretariatet og certificeringsmøde i juni, lykkedes vi september 2023 at opnå ‘Guldcertificering’.</a:t>
            </a:r>
          </a:p>
          <a:p>
            <a:pPr lvl="1">
              <a:spcAft>
                <a:spcPts val="1800"/>
              </a:spcAft>
            </a:pPr>
            <a:r>
              <a:rPr lang="da-DK" sz="2200" dirty="0"/>
              <a:t>Meget hurtigt certificeringsforløb - selv om vi er en af de mindste klynger.</a:t>
            </a:r>
          </a:p>
          <a:p>
            <a:r>
              <a:rPr lang="da-DK" sz="2600" dirty="0"/>
              <a:t>Bestyrelsen strategiarbejde</a:t>
            </a:r>
          </a:p>
          <a:p>
            <a:pPr lvl="1">
              <a:spcAft>
                <a:spcPts val="500"/>
              </a:spcAft>
            </a:pPr>
            <a:r>
              <a:rPr lang="da-DK" sz="2200" dirty="0"/>
              <a:t>Efter flere års tilløb nu også fokus på at forestå større projektsamarbejder mellem industri og universiteter/GTS bl.a. støttet af fondsbevillinger. </a:t>
            </a:r>
          </a:p>
          <a:p>
            <a:pPr lvl="1">
              <a:spcAft>
                <a:spcPts val="500"/>
              </a:spcAft>
            </a:pPr>
            <a:r>
              <a:rPr lang="da-DK" sz="2200" dirty="0"/>
              <a:t>DSC ønsker også at indgå i rollen omkring videnformidling på en række andre </a:t>
            </a:r>
            <a:r>
              <a:rPr lang="da-DK" sz="2200" dirty="0" err="1"/>
              <a:t>FoU</a:t>
            </a:r>
            <a:r>
              <a:rPr lang="da-DK" sz="2200" dirty="0"/>
              <a:t> projekter indenfor vores fokusområde.</a:t>
            </a:r>
          </a:p>
          <a:p>
            <a:pPr lvl="1"/>
            <a:r>
              <a:rPr lang="da-DK" sz="2200" dirty="0"/>
              <a:t>Tilløb til at inddrage også internationale partnere i samarbejdet – hvor det giver mening. </a:t>
            </a:r>
            <a:endParaRPr lang="en-DK" sz="2200" dirty="0"/>
          </a:p>
        </p:txBody>
      </p:sp>
    </p:spTree>
    <p:extLst>
      <p:ext uri="{BB962C8B-B14F-4D97-AF65-F5344CB8AC3E}">
        <p14:creationId xmlns:p14="http://schemas.microsoft.com/office/powerpoint/2010/main" val="890670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275B9-1D70-1EB4-1D46-887FE7E32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Udfordringer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CB242-5147-34CA-42DE-F0F2BDD30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Offentlig støtte dækker ikke de reelle omkostninger.</a:t>
            </a:r>
          </a:p>
          <a:p>
            <a:pPr lvl="1"/>
            <a:r>
              <a:rPr lang="da-DK" dirty="0"/>
              <a:t>Flere støtteordninger dækker ikke de reelle omkostninger.</a:t>
            </a:r>
          </a:p>
          <a:p>
            <a:pPr lvl="2">
              <a:spcAft>
                <a:spcPts val="600"/>
              </a:spcAft>
            </a:pPr>
            <a:r>
              <a:rPr lang="da-DK" dirty="0"/>
              <a:t>F.eks. ”Beyond Beta” har kun 18% overhead, langt under de reelle omkostninger.</a:t>
            </a:r>
          </a:p>
          <a:p>
            <a:pPr lvl="1"/>
            <a:r>
              <a:rPr lang="da-DK" dirty="0"/>
              <a:t>Bureaukrati, næsten uvirkeligt stort.</a:t>
            </a:r>
          </a:p>
          <a:p>
            <a:pPr lvl="2"/>
            <a:r>
              <a:rPr lang="da-DK" dirty="0"/>
              <a:t>Hver ordning har sine helt egne regler og krav til afrapportering:</a:t>
            </a:r>
          </a:p>
          <a:p>
            <a:pPr lvl="3"/>
            <a:r>
              <a:rPr lang="da-DK" dirty="0"/>
              <a:t>DEB !, DEB 2, UFS, ‘Beyond Beta’</a:t>
            </a:r>
          </a:p>
          <a:p>
            <a:pPr lvl="3"/>
            <a:r>
              <a:rPr lang="da-DK" dirty="0"/>
              <a:t>Hvis der forekommer små afvigelser, så store konsekvenser!</a:t>
            </a:r>
          </a:p>
          <a:p>
            <a:pPr lvl="2"/>
            <a:r>
              <a:rPr lang="da-DK" dirty="0"/>
              <a:t>Selv om vi anvender statsautoriseret revisor, så kræver ERST, at regnskaber også revideres af en ERST udvalgt revisor – for lydklyngens regning.</a:t>
            </a:r>
          </a:p>
          <a:p>
            <a:pPr lvl="2">
              <a:spcAft>
                <a:spcPts val="900"/>
              </a:spcAft>
            </a:pPr>
            <a:r>
              <a:rPr lang="da-DK" dirty="0"/>
              <a:t>En stor del af støttebeløbene går til intern regnskabshåndtering i Lydnetværket.</a:t>
            </a:r>
          </a:p>
          <a:p>
            <a:pPr lvl="1"/>
            <a:r>
              <a:rPr lang="da-DK" dirty="0"/>
              <a:t>Da velmenende offentlige støtteordninger reelt mister meget af den tiltænkte effekt pga. bureaukratiske regler, er Lydklyngen tvunget ud i at indføre mere brugerbetaling.</a:t>
            </a:r>
          </a:p>
          <a:p>
            <a:pPr lvl="1"/>
            <a:endParaRPr lang="da-DK" dirty="0"/>
          </a:p>
          <a:p>
            <a:pPr lvl="2"/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094962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9CA5F-9FCE-40AF-927A-AEE0ACF2C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Stor tak til ildsjælene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A331BF0-8C65-2FB9-BFC6-7A647647C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5706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da-DK" sz="2600" dirty="0"/>
              <a:t>+100 medlemmer der støtter vores arbejde</a:t>
            </a:r>
          </a:p>
          <a:p>
            <a:pPr>
              <a:lnSpc>
                <a:spcPct val="200000"/>
              </a:lnSpc>
            </a:pPr>
            <a:r>
              <a:rPr lang="da-DK" sz="2600" dirty="0"/>
              <a:t>Bestyrelsen – 13 medlemmer</a:t>
            </a:r>
          </a:p>
          <a:p>
            <a:pPr>
              <a:lnSpc>
                <a:spcPct val="200000"/>
              </a:lnSpc>
            </a:pPr>
            <a:r>
              <a:rPr lang="da-DK" sz="2600" dirty="0"/>
              <a:t>De 4 arbejdsgrupperne med 50 deltagere</a:t>
            </a:r>
          </a:p>
          <a:p>
            <a:pPr>
              <a:lnSpc>
                <a:spcPct val="200000"/>
              </a:lnSpc>
            </a:pPr>
            <a:r>
              <a:rPr lang="da-DK" sz="2600" dirty="0"/>
              <a:t>Medarbejdere</a:t>
            </a:r>
          </a:p>
          <a:p>
            <a:pPr marL="0" indent="0">
              <a:lnSpc>
                <a:spcPct val="200000"/>
              </a:lnSpc>
              <a:buNone/>
            </a:pPr>
            <a:endParaRPr lang="da-DK" sz="20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1DE4C0D-630F-CAC3-7C3F-EFDB91096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74" y="4392705"/>
            <a:ext cx="3733634" cy="210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2D7D8795-44B0-9DD3-787E-0384AF89B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049" y="2015392"/>
            <a:ext cx="3892609" cy="2242376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239826B-8C37-AEFE-C678-809A691F1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897" y="4812664"/>
            <a:ext cx="178308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7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565541-7E96-870E-E307-3535046FF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HighLights</a:t>
            </a:r>
            <a:r>
              <a:rPr lang="da-DK" dirty="0"/>
              <a:t> 2023</a:t>
            </a:r>
          </a:p>
        </p:txBody>
      </p:sp>
      <p:sp>
        <p:nvSpPr>
          <p:cNvPr id="22" name="Pladsholder til indhold 21">
            <a:extLst>
              <a:ext uri="{FF2B5EF4-FFF2-40B4-BE49-F238E27FC236}">
                <a16:creationId xmlns:a16="http://schemas.microsoft.com/office/drawing/2014/main" id="{6F801C91-602C-22B5-9A6C-E173117A7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78627"/>
            <a:ext cx="8351520" cy="43513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Fin medlemsopbakning og stort engagement fra frivillige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Sund udvikling 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Medlemskaber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Aktiviteter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a-DK" dirty="0"/>
              <a:t>Projekter</a:t>
            </a:r>
          </a:p>
          <a:p>
            <a:pPr marL="285750" indent="-285750"/>
            <a:r>
              <a:rPr lang="da-DK" sz="2400" dirty="0"/>
              <a:t>Fortsat drift støttet af offentlige bevillinger</a:t>
            </a:r>
          </a:p>
          <a:p>
            <a:endParaRPr lang="da-DK" sz="3200" dirty="0"/>
          </a:p>
        </p:txBody>
      </p:sp>
      <p:pic>
        <p:nvPicPr>
          <p:cNvPr id="3" name="Picture 10" descr="Nye designløsninger giver indretningen karakter - Building Supply DK">
            <a:extLst>
              <a:ext uri="{FF2B5EF4-FFF2-40B4-BE49-F238E27FC236}">
                <a16:creationId xmlns:a16="http://schemas.microsoft.com/office/drawing/2014/main" id="{E4A1AB37-A00B-E9E8-C2AC-F2F256EBF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70" y="5264862"/>
            <a:ext cx="228679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Brüel &amp; Kjær Launches Type 4988-A 1/4&quot; Pressure-Field Measurement  Microphone | audioXpress">
            <a:extLst>
              <a:ext uri="{FF2B5EF4-FFF2-40B4-BE49-F238E27FC236}">
                <a16:creationId xmlns:a16="http://schemas.microsoft.com/office/drawing/2014/main" id="{EABFA81A-12F3-8125-779C-37DB6D71B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27" y="5264862"/>
            <a:ext cx="2309916" cy="173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øreapparater med den nyeste teknologi | Oticon">
            <a:extLst>
              <a:ext uri="{FF2B5EF4-FFF2-40B4-BE49-F238E27FC236}">
                <a16:creationId xmlns:a16="http://schemas.microsoft.com/office/drawing/2014/main" id="{B7BAD0EE-F0D5-2DBA-7E46-046A44D3E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409" y="4761502"/>
            <a:ext cx="2332281" cy="233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SteelSeries Headset Test 2022: Her er de 6 bedste i test">
            <a:extLst>
              <a:ext uri="{FF2B5EF4-FFF2-40B4-BE49-F238E27FC236}">
                <a16:creationId xmlns:a16="http://schemas.microsoft.com/office/drawing/2014/main" id="{EB37709E-A448-FDDF-AB08-E58ADC728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991" y="5288383"/>
            <a:ext cx="2309916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A5FE7CDD-267B-9D7D-949D-A40B5F74C79E}"/>
              </a:ext>
            </a:extLst>
          </p:cNvPr>
          <p:cNvSpPr/>
          <p:nvPr/>
        </p:nvSpPr>
        <p:spPr>
          <a:xfrm>
            <a:off x="139461" y="4761502"/>
            <a:ext cx="11696741" cy="519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213B6E2-98CE-867D-0D41-B5FF7A98C6EC}"/>
              </a:ext>
            </a:extLst>
          </p:cNvPr>
          <p:cNvSpPr/>
          <p:nvPr/>
        </p:nvSpPr>
        <p:spPr>
          <a:xfrm>
            <a:off x="232889" y="6574579"/>
            <a:ext cx="11696741" cy="346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0" name="Billede 19">
            <a:extLst>
              <a:ext uri="{FF2B5EF4-FFF2-40B4-BE49-F238E27FC236}">
                <a16:creationId xmlns:a16="http://schemas.microsoft.com/office/drawing/2014/main" id="{18FAEC3C-D9AB-588C-0F72-88DAF7CE3B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932" y="5306651"/>
            <a:ext cx="2173066" cy="128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6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00AB7-2AC7-A6D4-D45F-9CEC90F4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72" y="365125"/>
            <a:ext cx="10611928" cy="1325563"/>
          </a:xfrm>
        </p:spPr>
        <p:txBody>
          <a:bodyPr>
            <a:normAutofit/>
          </a:bodyPr>
          <a:lstStyle/>
          <a:p>
            <a:r>
              <a:rPr lang="da-DK" dirty="0"/>
              <a:t>Basisøkonomi 2023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183EB7-185A-BE1D-403C-4556F84A0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0918" y="2014427"/>
            <a:ext cx="3667621" cy="473907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da-DK" sz="2000" b="1" dirty="0"/>
              <a:t>DEB II</a:t>
            </a:r>
            <a:endParaRPr lang="da-DK" sz="1600" dirty="0"/>
          </a:p>
          <a:p>
            <a:pPr lvl="1"/>
            <a:endParaRPr lang="da-DK" sz="1000" b="1" dirty="0"/>
          </a:p>
          <a:p>
            <a:pPr lvl="1">
              <a:spcAft>
                <a:spcPts val="600"/>
              </a:spcAft>
            </a:pPr>
            <a:r>
              <a:rPr lang="da-DK" sz="2200" dirty="0"/>
              <a:t>2023 – 2024 bevilling, samlet ramme 5,3 mio.</a:t>
            </a:r>
          </a:p>
          <a:p>
            <a:pPr lvl="1"/>
            <a:r>
              <a:rPr lang="da-DK" sz="2200" dirty="0"/>
              <a:t>2 delbevillinger:</a:t>
            </a:r>
          </a:p>
          <a:p>
            <a:pPr lvl="2"/>
            <a:r>
              <a:rPr lang="da-DK" sz="1700" dirty="0"/>
              <a:t>KLYNGE </a:t>
            </a:r>
          </a:p>
          <a:p>
            <a:pPr lvl="2">
              <a:spcAft>
                <a:spcPts val="600"/>
              </a:spcAft>
            </a:pPr>
            <a:r>
              <a:rPr lang="da-DK" sz="1700" dirty="0"/>
              <a:t>VIRKSOMHED</a:t>
            </a:r>
          </a:p>
          <a:p>
            <a:pPr lvl="1">
              <a:spcAft>
                <a:spcPts val="600"/>
              </a:spcAft>
            </a:pPr>
            <a:r>
              <a:rPr lang="da-DK" sz="2200" dirty="0"/>
              <a:t>Blandet medfinansiering – ”de </a:t>
            </a:r>
            <a:r>
              <a:rPr lang="da-DK" sz="2200" dirty="0" err="1"/>
              <a:t>minimis</a:t>
            </a:r>
            <a:r>
              <a:rPr lang="da-DK" sz="2200" dirty="0"/>
              <a:t>”, kontanter og virksomhedstimer</a:t>
            </a:r>
          </a:p>
          <a:p>
            <a:pPr lvl="1"/>
            <a:r>
              <a:rPr lang="da-DK" sz="2200" dirty="0"/>
              <a:t>Dækker primært videnspredning , netværk, iværksætteri og virksomhedssamarbejder</a:t>
            </a:r>
            <a:endParaRPr lang="en-GB" sz="2200" b="1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3100474-B086-556C-F2EC-94AE8C67D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882" y="2014427"/>
            <a:ext cx="3794088" cy="4351338"/>
          </a:xfrm>
        </p:spPr>
        <p:txBody>
          <a:bodyPr>
            <a:normAutofit fontScale="92500" lnSpcReduction="10000"/>
          </a:bodyPr>
          <a:lstStyle/>
          <a:p>
            <a:r>
              <a:rPr lang="da-DK" sz="2000" b="1" dirty="0"/>
              <a:t>Private midler mv.</a:t>
            </a:r>
          </a:p>
          <a:p>
            <a:pPr lvl="1"/>
            <a:endParaRPr lang="da-DK" sz="1000" dirty="0"/>
          </a:p>
          <a:p>
            <a:pPr lvl="1"/>
            <a:r>
              <a:rPr lang="da-DK" sz="2000" dirty="0"/>
              <a:t>Medlemskontingenter 850.000</a:t>
            </a:r>
          </a:p>
          <a:p>
            <a:pPr lvl="1"/>
            <a:r>
              <a:rPr lang="da-DK" sz="2000" dirty="0"/>
              <a:t>Sponsorater 525.000</a:t>
            </a:r>
          </a:p>
          <a:p>
            <a:pPr lvl="2"/>
            <a:r>
              <a:rPr lang="da-DK" sz="1600" dirty="0"/>
              <a:t>GN Fondet</a:t>
            </a:r>
          </a:p>
          <a:p>
            <a:pPr lvl="2"/>
            <a:r>
              <a:rPr lang="da-DK" sz="1600" dirty="0"/>
              <a:t>Struer Kommune</a:t>
            </a:r>
          </a:p>
          <a:p>
            <a:pPr lvl="2">
              <a:spcAft>
                <a:spcPts val="600"/>
              </a:spcAft>
            </a:pPr>
            <a:r>
              <a:rPr lang="da-DK" sz="1600" dirty="0" err="1"/>
              <a:t>SoundHub</a:t>
            </a:r>
            <a:r>
              <a:rPr lang="da-DK" sz="1600" dirty="0"/>
              <a:t> Denmark</a:t>
            </a:r>
          </a:p>
          <a:p>
            <a:pPr lvl="1"/>
            <a:r>
              <a:rPr lang="da-DK" sz="2000" dirty="0"/>
              <a:t>Brugerbetalinger 105.000</a:t>
            </a:r>
          </a:p>
          <a:p>
            <a:pPr lvl="1"/>
            <a:endParaRPr lang="da-DK" sz="1600" dirty="0"/>
          </a:p>
          <a:p>
            <a:pPr lvl="1"/>
            <a:endParaRPr lang="da-DK" sz="1600" dirty="0"/>
          </a:p>
          <a:p>
            <a:r>
              <a:rPr lang="da-DK" sz="2000" b="1" dirty="0"/>
              <a:t>Beyond Beta</a:t>
            </a:r>
          </a:p>
          <a:p>
            <a:pPr lvl="1"/>
            <a:r>
              <a:rPr lang="da-DK" sz="2000" dirty="0"/>
              <a:t>Periode 2021 - 2023</a:t>
            </a:r>
          </a:p>
          <a:p>
            <a:pPr lvl="1"/>
            <a:r>
              <a:rPr lang="da-DK" sz="2000" dirty="0"/>
              <a:t>Rene iværksætteraktiviteter</a:t>
            </a:r>
          </a:p>
          <a:p>
            <a:pPr lvl="1"/>
            <a:r>
              <a:rPr lang="da-DK" sz="2000" dirty="0"/>
              <a:t>Samlet projekt 1,8 mio.</a:t>
            </a:r>
          </a:p>
          <a:p>
            <a:pPr marL="457200" lvl="1" indent="0">
              <a:buNone/>
            </a:pPr>
            <a:endParaRPr lang="da-DK" sz="1600" dirty="0"/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3D6D925C-B827-FD76-256D-08F22D61B408}"/>
              </a:ext>
            </a:extLst>
          </p:cNvPr>
          <p:cNvSpPr txBox="1">
            <a:spLocks/>
          </p:cNvSpPr>
          <p:nvPr/>
        </p:nvSpPr>
        <p:spPr>
          <a:xfrm>
            <a:off x="8130988" y="2014427"/>
            <a:ext cx="36676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b="1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80000"/>
              </a:lnSpc>
            </a:pPr>
            <a:r>
              <a:rPr lang="da-DK" dirty="0"/>
              <a:t>UFS</a:t>
            </a:r>
          </a:p>
          <a:p>
            <a:pPr lvl="1">
              <a:lnSpc>
                <a:spcPct val="80000"/>
              </a:lnSpc>
            </a:pPr>
            <a:endParaRPr lang="da-DK" sz="1000" dirty="0"/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da-DK" sz="2000" b="0" dirty="0"/>
              <a:t>2021 – 24 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da-DK" sz="2000" b="0" dirty="0"/>
              <a:t>Bevillingen på i alt 10 mio. over 4 år, her af 50% til Innovationsprojekter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da-DK" sz="2000" b="0" dirty="0"/>
              <a:t>Baseret på 50% medfinansiering i form af timer og evt. kontanter</a:t>
            </a:r>
          </a:p>
          <a:p>
            <a:pPr lvl="1">
              <a:lnSpc>
                <a:spcPct val="80000"/>
              </a:lnSpc>
            </a:pPr>
            <a:r>
              <a:rPr lang="da-DK" sz="2000" b="0" dirty="0"/>
              <a:t>Dækker videnspredning, netværk, innovationsprojekter og guld certificering</a:t>
            </a:r>
          </a:p>
          <a:p>
            <a:pPr lvl="1">
              <a:lnSpc>
                <a:spcPct val="80000"/>
              </a:lnSpc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676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565541-7E96-870E-E307-3535046FF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Medlemmer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6C910952-F1D9-5C0F-874A-D55C82BFA5B7}"/>
              </a:ext>
            </a:extLst>
          </p:cNvPr>
          <p:cNvSpPr txBox="1"/>
          <p:nvPr/>
        </p:nvSpPr>
        <p:spPr>
          <a:xfrm>
            <a:off x="920340" y="1518159"/>
            <a:ext cx="9699053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dirty="0"/>
              <a:t>Fortsat god opbakning – vi har </a:t>
            </a:r>
            <a:r>
              <a:rPr lang="da-DK" sz="2000" b="1" dirty="0"/>
              <a:t>95% af branchens </a:t>
            </a:r>
            <a:r>
              <a:rPr lang="da-DK" sz="2000" dirty="0"/>
              <a:t>”omsætning” og ”medarbejdere” i medlemskredsen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b="1" dirty="0"/>
              <a:t>155 betalende medlemmer (d.d.)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110 virksomheder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31 private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/>
              <a:t>14 studerende</a:t>
            </a:r>
          </a:p>
        </p:txBody>
      </p:sp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6ED12C62-4A08-686D-4106-65F09F18B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90" y="3605024"/>
            <a:ext cx="9231013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68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00AB7-2AC7-A6D4-D45F-9CEC90F4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AKTIVITETER - </a:t>
            </a:r>
            <a:r>
              <a:rPr lang="da-DK" dirty="0" err="1"/>
              <a:t>Videnspredning</a:t>
            </a:r>
            <a:endParaRPr lang="en-GB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183EB7-185A-BE1D-403C-4556F84A0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da-DK" sz="2000" dirty="0"/>
              <a:t>Webinarer / workshops</a:t>
            </a:r>
          </a:p>
          <a:p>
            <a:pPr lvl="1"/>
            <a:r>
              <a:rPr lang="da-DK" sz="1800" dirty="0"/>
              <a:t>16 webinarer gennemført med 700 deltagere</a:t>
            </a:r>
          </a:p>
          <a:p>
            <a:pPr lvl="1"/>
            <a:r>
              <a:rPr lang="da-DK" sz="1800" dirty="0"/>
              <a:t>Typisk +25% internationale deltagere</a:t>
            </a:r>
          </a:p>
          <a:p>
            <a:pPr lvl="1"/>
            <a:r>
              <a:rPr lang="da-DK" sz="1800" dirty="0"/>
              <a:t>Desuden en række fysiske events</a:t>
            </a:r>
          </a:p>
          <a:p>
            <a:pPr lvl="1">
              <a:spcAft>
                <a:spcPts val="600"/>
              </a:spcAft>
            </a:pPr>
            <a:r>
              <a:rPr lang="da-DK" sz="1800" dirty="0"/>
              <a:t>Tilfredsstillende feedback</a:t>
            </a:r>
          </a:p>
          <a:p>
            <a:r>
              <a:rPr lang="da-DK" sz="2000" dirty="0"/>
              <a:t>Konferencer mv.</a:t>
            </a:r>
          </a:p>
          <a:p>
            <a:pPr lvl="1"/>
            <a:r>
              <a:rPr lang="da-DK" sz="1800" dirty="0"/>
              <a:t>‘Danish Sound Day’ – 230 deltagere hos Rigshospitalet</a:t>
            </a:r>
          </a:p>
          <a:p>
            <a:pPr lvl="1"/>
            <a:r>
              <a:rPr lang="da-DK" sz="1800" dirty="0"/>
              <a:t>SONIC DAYS – samarbejde med Sonic College, + 150 deltagere</a:t>
            </a:r>
          </a:p>
          <a:p>
            <a:pPr lvl="1" fontAlgn="base"/>
            <a:r>
              <a:rPr lang="en-US" sz="1800" dirty="0"/>
              <a:t>‘Acoustics in Open Plan Offices’, 100 </a:t>
            </a:r>
            <a:r>
              <a:rPr lang="en-US" sz="1800" dirty="0" err="1"/>
              <a:t>deltagere</a:t>
            </a:r>
            <a:endParaRPr lang="en-US" sz="1800" dirty="0"/>
          </a:p>
          <a:p>
            <a:pPr lvl="1" fontAlgn="base">
              <a:spcAft>
                <a:spcPts val="600"/>
              </a:spcAft>
            </a:pPr>
            <a:r>
              <a:rPr lang="en-US" sz="1800" dirty="0" err="1"/>
              <a:t>Deltagelse</a:t>
            </a:r>
            <a:r>
              <a:rPr lang="en-US" sz="1800" dirty="0"/>
              <a:t> i EOT – Electronics of Tomorrow</a:t>
            </a:r>
            <a:endParaRPr lang="da-DK" sz="1800" dirty="0"/>
          </a:p>
          <a:p>
            <a:r>
              <a:rPr lang="da-DK" sz="2000" dirty="0"/>
              <a:t>Kommunikation</a:t>
            </a:r>
          </a:p>
          <a:p>
            <a:pPr lvl="1"/>
            <a:r>
              <a:rPr lang="da-DK" sz="1800" dirty="0"/>
              <a:t>Udsendelse af 15 nyhedsbreve til 3.500 modtagere – åbningsprocent </a:t>
            </a:r>
            <a:r>
              <a:rPr lang="da-DK" sz="1800" dirty="0" err="1"/>
              <a:t>typ</a:t>
            </a:r>
            <a:r>
              <a:rPr lang="da-DK" sz="1800" dirty="0"/>
              <a:t>. 45%</a:t>
            </a:r>
          </a:p>
          <a:p>
            <a:pPr lvl="1"/>
            <a:r>
              <a:rPr lang="da-DK" sz="1800" dirty="0"/>
              <a:t>LinkedIn + 2.668 følgere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5238EC-CB4E-B590-8F36-91D7416BC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907" y="1956816"/>
            <a:ext cx="3363783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921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9CA5F-9FCE-40AF-927A-AEE0ACF2C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28" y="349357"/>
            <a:ext cx="10515600" cy="1325563"/>
          </a:xfrm>
        </p:spPr>
        <p:txBody>
          <a:bodyPr/>
          <a:lstStyle/>
          <a:p>
            <a:r>
              <a:rPr lang="da-DK" dirty="0"/>
              <a:t>Danish Sound Day 2023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58E54C6-C8F2-F9CA-882F-0E5BEBBF9156}"/>
              </a:ext>
            </a:extLst>
          </p:cNvPr>
          <p:cNvSpPr/>
          <p:nvPr/>
        </p:nvSpPr>
        <p:spPr>
          <a:xfrm>
            <a:off x="978312" y="3658186"/>
            <a:ext cx="3360606" cy="320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6" name="Picture 2" descr="Billedforhåndsvisning">
            <a:extLst>
              <a:ext uri="{FF2B5EF4-FFF2-40B4-BE49-F238E27FC236}">
                <a16:creationId xmlns:a16="http://schemas.microsoft.com/office/drawing/2014/main" id="{AED32056-7297-D747-563B-2BE97AA84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99" y="3353594"/>
            <a:ext cx="3677030" cy="245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ledforhåndsvisning">
            <a:extLst>
              <a:ext uri="{FF2B5EF4-FFF2-40B4-BE49-F238E27FC236}">
                <a16:creationId xmlns:a16="http://schemas.microsoft.com/office/drawing/2014/main" id="{BD84B752-29B4-0A66-34AA-8B8B15195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485" y="3353594"/>
            <a:ext cx="3677030" cy="245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ledforhåndsvisning">
            <a:extLst>
              <a:ext uri="{FF2B5EF4-FFF2-40B4-BE49-F238E27FC236}">
                <a16:creationId xmlns:a16="http://schemas.microsoft.com/office/drawing/2014/main" id="{DC345DC4-7F12-03FB-6A40-9DD4D235E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571" y="3353593"/>
            <a:ext cx="3677030" cy="245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DA1B48AF-CA97-F4B3-42AE-106C2BDFF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3845"/>
            <a:ext cx="4410456" cy="1832561"/>
          </a:xfrm>
        </p:spPr>
        <p:txBody>
          <a:bodyPr>
            <a:normAutofit/>
          </a:bodyPr>
          <a:lstStyle/>
          <a:p>
            <a:r>
              <a:rPr lang="da-DK" sz="2000" dirty="0"/>
              <a:t>Afviklet i samarbejde med Rigshospitalet</a:t>
            </a:r>
          </a:p>
          <a:p>
            <a:r>
              <a:rPr lang="da-DK" sz="2000" dirty="0"/>
              <a:t>230 deltagere </a:t>
            </a:r>
          </a:p>
          <a:p>
            <a:r>
              <a:rPr lang="da-DK" sz="2000" dirty="0"/>
              <a:t>17 udstillere  + 6 </a:t>
            </a:r>
            <a:r>
              <a:rPr lang="da-DK" sz="2000" dirty="0" err="1"/>
              <a:t>start-up</a:t>
            </a:r>
            <a:r>
              <a:rPr lang="da-DK" sz="2000" dirty="0"/>
              <a:t> stande</a:t>
            </a:r>
          </a:p>
          <a:p>
            <a:endParaRPr lang="da-DK" sz="1800" dirty="0"/>
          </a:p>
          <a:p>
            <a:endParaRPr lang="da-DK" sz="1800" dirty="0"/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3ED67928-C4BD-7D7C-D6B8-63A279DE8967}"/>
              </a:ext>
            </a:extLst>
          </p:cNvPr>
          <p:cNvSpPr txBox="1">
            <a:spLocks/>
          </p:cNvSpPr>
          <p:nvPr/>
        </p:nvSpPr>
        <p:spPr>
          <a:xfrm>
            <a:off x="5900928" y="1696996"/>
            <a:ext cx="4410456" cy="1832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 dirty="0"/>
              <a:t>Årets lydpris </a:t>
            </a:r>
            <a:r>
              <a:rPr lang="da-DK" sz="2000" b="1" dirty="0"/>
              <a:t>”ICE Power”</a:t>
            </a:r>
          </a:p>
          <a:p>
            <a:r>
              <a:rPr lang="da-DK" sz="2000" dirty="0"/>
              <a:t>Årets forskerpris </a:t>
            </a:r>
            <a:r>
              <a:rPr lang="da-DK" sz="2000" b="1" dirty="0"/>
              <a:t>”</a:t>
            </a:r>
            <a:r>
              <a:rPr lang="da-DK" sz="2000" b="1" dirty="0" err="1"/>
              <a:t>Prithvi</a:t>
            </a:r>
            <a:r>
              <a:rPr lang="da-DK" sz="2000" b="1" dirty="0"/>
              <a:t> </a:t>
            </a:r>
            <a:r>
              <a:rPr lang="da-DK" sz="2000" b="1" dirty="0" err="1"/>
              <a:t>Kanta</a:t>
            </a:r>
            <a:r>
              <a:rPr lang="da-DK" sz="2000" b="1" dirty="0"/>
              <a:t>, AAU”</a:t>
            </a:r>
          </a:p>
          <a:p>
            <a:r>
              <a:rPr lang="da-DK" sz="2000" dirty="0"/>
              <a:t>Årets iværksætterpris </a:t>
            </a:r>
            <a:r>
              <a:rPr lang="da-DK" sz="2000" b="1" dirty="0"/>
              <a:t>”</a:t>
            </a:r>
            <a:r>
              <a:rPr lang="da-DK" sz="2000" b="1" dirty="0" err="1"/>
              <a:t>Componental</a:t>
            </a:r>
            <a:r>
              <a:rPr lang="da-DK" sz="2000" b="1" dirty="0"/>
              <a:t>”</a:t>
            </a:r>
          </a:p>
          <a:p>
            <a:endParaRPr lang="da-DK" sz="1800" b="1" dirty="0"/>
          </a:p>
          <a:p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590496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00AB7-2AC7-A6D4-D45F-9CEC90F4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AKTIVITETER – Vores 5 Netværksgrupper</a:t>
            </a:r>
            <a:endParaRPr lang="en-GB" dirty="0"/>
          </a:p>
        </p:txBody>
      </p:sp>
      <p:pic>
        <p:nvPicPr>
          <p:cNvPr id="6" name="Billede 5" descr="Et billede, der indeholder tekst, skærmbillede, collage, Onlinereklamering&#10;&#10;Automatisk genereret beskrivelse">
            <a:extLst>
              <a:ext uri="{FF2B5EF4-FFF2-40B4-BE49-F238E27FC236}">
                <a16:creationId xmlns:a16="http://schemas.microsoft.com/office/drawing/2014/main" id="{476DDB10-18A5-C497-9D1A-97693A0B9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59" y="1690688"/>
            <a:ext cx="7175756" cy="4725191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99709812-9400-DA48-DA05-D6C9A3D77CBA}"/>
              </a:ext>
            </a:extLst>
          </p:cNvPr>
          <p:cNvSpPr txBox="1"/>
          <p:nvPr/>
        </p:nvSpPr>
        <p:spPr>
          <a:xfrm>
            <a:off x="6279501" y="4525347"/>
            <a:ext cx="49343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 har 170 registrerede deltagere i alt</a:t>
            </a:r>
          </a:p>
        </p:txBody>
      </p:sp>
    </p:spTree>
    <p:extLst>
      <p:ext uri="{BB962C8B-B14F-4D97-AF65-F5344CB8AC3E}">
        <p14:creationId xmlns:p14="http://schemas.microsoft.com/office/powerpoint/2010/main" val="1011863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0EDA8-B5E8-EE45-2B97-7B19D19D9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AKTIVITETER – Vores 4 Arbejdsgrupper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4095D-DE49-4B78-6140-F05E71501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65870" cy="4351338"/>
          </a:xfrm>
        </p:spPr>
        <p:txBody>
          <a:bodyPr>
            <a:normAutofit lnSpcReduction="10000"/>
          </a:bodyPr>
          <a:lstStyle/>
          <a:p>
            <a:r>
              <a:rPr lang="da-DK" dirty="0"/>
              <a:t>Arbejdsgrupperne:</a:t>
            </a:r>
          </a:p>
          <a:p>
            <a:pPr lvl="1"/>
            <a:r>
              <a:rPr lang="da-DK" dirty="0"/>
              <a:t>Healthcare &amp; Welfare Sound Solutions</a:t>
            </a:r>
          </a:p>
          <a:p>
            <a:pPr lvl="1"/>
            <a:r>
              <a:rPr lang="da-DK" dirty="0"/>
              <a:t>Environmental Sound Solutions</a:t>
            </a:r>
          </a:p>
          <a:p>
            <a:pPr lvl="1"/>
            <a:r>
              <a:rPr lang="da-DK" dirty="0"/>
              <a:t>Future Sound Tech Solutions</a:t>
            </a:r>
          </a:p>
          <a:p>
            <a:pPr lvl="1">
              <a:spcAft>
                <a:spcPts val="600"/>
              </a:spcAft>
            </a:pPr>
            <a:r>
              <a:rPr lang="da-DK" dirty="0"/>
              <a:t>Creative Sound Solutions</a:t>
            </a:r>
          </a:p>
          <a:p>
            <a:pPr>
              <a:spcAft>
                <a:spcPts val="600"/>
              </a:spcAft>
            </a:pPr>
            <a:r>
              <a:rPr lang="da-DK" dirty="0"/>
              <a:t>Står bag skabelsen af en meget stor del af vores webinarer, og flere af vore fysiske event</a:t>
            </a:r>
          </a:p>
          <a:p>
            <a:r>
              <a:rPr lang="da-DK" dirty="0"/>
              <a:t>Stort personlig engagement af omkring 50 personer</a:t>
            </a:r>
          </a:p>
          <a:p>
            <a:pPr lvl="1">
              <a:spcAft>
                <a:spcPts val="600"/>
              </a:spcAft>
            </a:pPr>
            <a:r>
              <a:rPr lang="da-DK" dirty="0"/>
              <a:t> Industri, universiteter, GTS institutter</a:t>
            </a:r>
          </a:p>
          <a:p>
            <a:r>
              <a:rPr lang="da-DK" dirty="0"/>
              <a:t>Siden foråret 2021 afholdt 16-17 møder i hver gruppe</a:t>
            </a:r>
            <a:endParaRPr lang="en-DK" dirty="0"/>
          </a:p>
        </p:txBody>
      </p:sp>
      <p:pic>
        <p:nvPicPr>
          <p:cNvPr id="1026" name="Picture 2" descr="Faceless Woman Avatar Circle Vector Images (over 120)">
            <a:extLst>
              <a:ext uri="{FF2B5EF4-FFF2-40B4-BE49-F238E27FC236}">
                <a16:creationId xmlns:a16="http://schemas.microsoft.com/office/drawing/2014/main" id="{43EC9978-674C-FC21-4637-FEFC39BA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678" y="2369639"/>
            <a:ext cx="965687" cy="9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emale avatar profile icon round woman face vector">
            <a:extLst>
              <a:ext uri="{FF2B5EF4-FFF2-40B4-BE49-F238E27FC236}">
                <a16:creationId xmlns:a16="http://schemas.microsoft.com/office/drawing/2014/main" id="{46530BD0-6778-FF34-EED4-584A077C5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607" y="1559168"/>
            <a:ext cx="1059361" cy="105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emale avatar profile icon round woman face vector">
            <a:extLst>
              <a:ext uri="{FF2B5EF4-FFF2-40B4-BE49-F238E27FC236}">
                <a16:creationId xmlns:a16="http://schemas.microsoft.com/office/drawing/2014/main" id="{3925BF0E-8884-E9A2-309E-02D93D47B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666" y="3571986"/>
            <a:ext cx="1059362" cy="105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ale avatar profile icon round man face vector">
            <a:extLst>
              <a:ext uri="{FF2B5EF4-FFF2-40B4-BE49-F238E27FC236}">
                <a16:creationId xmlns:a16="http://schemas.microsoft.com/office/drawing/2014/main" id="{3228ACC9-DC10-1F4C-FFDD-B2F1EA526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754" y="2369639"/>
            <a:ext cx="1078889" cy="107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3DE054-6F3A-49FD-6706-6C2B7223EF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2346" y="3526143"/>
            <a:ext cx="1099357" cy="1105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E18CEF-C27E-711D-4A51-38430CF014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6551" y="4430938"/>
            <a:ext cx="1118363" cy="110520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E28B31-60B3-FFB1-16C2-4C78AAF01376}"/>
              </a:ext>
            </a:extLst>
          </p:cNvPr>
          <p:cNvCxnSpPr/>
          <p:nvPr/>
        </p:nvCxnSpPr>
        <p:spPr>
          <a:xfrm>
            <a:off x="9354136" y="3165231"/>
            <a:ext cx="1535723" cy="7737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77E2B6-07BA-76E1-2194-4A017A6C1602}"/>
              </a:ext>
            </a:extLst>
          </p:cNvPr>
          <p:cNvCxnSpPr>
            <a:cxnSpLocks/>
          </p:cNvCxnSpPr>
          <p:nvPr/>
        </p:nvCxnSpPr>
        <p:spPr>
          <a:xfrm flipV="1">
            <a:off x="9506536" y="3110513"/>
            <a:ext cx="1383323" cy="82844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0C32A1-E885-C8C7-211F-D83872EA0524}"/>
              </a:ext>
            </a:extLst>
          </p:cNvPr>
          <p:cNvCxnSpPr>
            <a:cxnSpLocks/>
            <a:stCxn id="1028" idx="2"/>
            <a:endCxn id="7" idx="0"/>
          </p:cNvCxnSpPr>
          <p:nvPr/>
        </p:nvCxnSpPr>
        <p:spPr>
          <a:xfrm flipH="1">
            <a:off x="10115733" y="2618529"/>
            <a:ext cx="36555" cy="18124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604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63EDD-01B0-D522-0EF8-AF5B8B91B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AKTIVITETER - Innovationsprojekter</a:t>
            </a:r>
            <a:r>
              <a:rPr lang="en-GB" dirty="0"/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AC6373-DFB8-015C-4E81-37FBE0618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029"/>
            <a:ext cx="10515600" cy="4351338"/>
          </a:xfrm>
        </p:spPr>
        <p:txBody>
          <a:bodyPr>
            <a:normAutofit/>
          </a:bodyPr>
          <a:lstStyle/>
          <a:p>
            <a:r>
              <a:rPr lang="da-DK" sz="2000" dirty="0"/>
              <a:t>Der er igangsat 21 projekter med AAU, AU, DTU, FORCE, RDA, SDU og TI</a:t>
            </a:r>
          </a:p>
          <a:p>
            <a:r>
              <a:rPr lang="da-DK" sz="2000" dirty="0"/>
              <a:t>13 projekter er afsluttet, de resterende 8 projekter afsluttes i indeværende år</a:t>
            </a:r>
          </a:p>
          <a:p>
            <a:r>
              <a:rPr lang="da-DK" sz="2000" dirty="0"/>
              <a:t>Alle midler i perioden 2021 – 2024 er allokeret (5,0 mio.)</a:t>
            </a:r>
          </a:p>
        </p:txBody>
      </p:sp>
      <p:pic>
        <p:nvPicPr>
          <p:cNvPr id="6" name="Billede 5" descr="Et billede, der indeholder tekst, skærmbillede, Brochure, Website&#10;&#10;Automatisk genereret beskrivelse">
            <a:extLst>
              <a:ext uri="{FF2B5EF4-FFF2-40B4-BE49-F238E27FC236}">
                <a16:creationId xmlns:a16="http://schemas.microsoft.com/office/drawing/2014/main" id="{D861BED7-4E35-5198-B45D-8E4C281EE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14" y="2931452"/>
            <a:ext cx="3146464" cy="3809449"/>
          </a:xfrm>
          <a:prstGeom prst="rect">
            <a:avLst/>
          </a:prstGeom>
        </p:spPr>
      </p:pic>
      <p:pic>
        <p:nvPicPr>
          <p:cNvPr id="9" name="Billede 8" descr="Et billede, der indeholder tekst, skærmbillede, Brochure, collage&#10;&#10;Automatisk genereret beskrivelse">
            <a:extLst>
              <a:ext uri="{FF2B5EF4-FFF2-40B4-BE49-F238E27FC236}">
                <a16:creationId xmlns:a16="http://schemas.microsoft.com/office/drawing/2014/main" id="{82407263-6B5A-A69B-3790-0F775E0E0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36" y="2931452"/>
            <a:ext cx="3207101" cy="3809449"/>
          </a:xfrm>
          <a:prstGeom prst="rect">
            <a:avLst/>
          </a:prstGeom>
        </p:spPr>
      </p:pic>
      <p:pic>
        <p:nvPicPr>
          <p:cNvPr id="11" name="Billede 10" descr="Et billede, der indeholder tekst, skærmbillede, Ansigt, Website&#10;&#10;Automatisk genereret beskrivelse">
            <a:extLst>
              <a:ext uri="{FF2B5EF4-FFF2-40B4-BE49-F238E27FC236}">
                <a16:creationId xmlns:a16="http://schemas.microsoft.com/office/drawing/2014/main" id="{AA659661-60C2-2595-1603-0100A506F6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550" y="2930850"/>
            <a:ext cx="3000142" cy="248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62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E6FC3720C2CE2419B055CDB8F33AB29" ma:contentTypeVersion="18" ma:contentTypeDescription="Opret et nyt dokument." ma:contentTypeScope="" ma:versionID="c16598f0ab5ab5c05088690432887a16">
  <xsd:schema xmlns:xsd="http://www.w3.org/2001/XMLSchema" xmlns:xs="http://www.w3.org/2001/XMLSchema" xmlns:p="http://schemas.microsoft.com/office/2006/metadata/properties" xmlns:ns2="3562db10-b028-4cfa-b489-0cff2890bc5d" xmlns:ns3="b461e317-44c4-4074-af90-94cd019c0659" targetNamespace="http://schemas.microsoft.com/office/2006/metadata/properties" ma:root="true" ma:fieldsID="2370ddb5812ddbe786b8de86b60da2c2" ns2:_="" ns3:_="">
    <xsd:import namespace="3562db10-b028-4cfa-b489-0cff2890bc5d"/>
    <xsd:import namespace="b461e317-44c4-4074-af90-94cd019c06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62db10-b028-4cfa-b489-0cff2890bc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9b3007e0-dbcb-47bd-b2d1-e1419eeb21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61e317-44c4-4074-af90-94cd019c065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e2f0c55-d034-48ed-8bad-7196a4fb9a95}" ma:internalName="TaxCatchAll" ma:showField="CatchAllData" ma:web="b461e317-44c4-4074-af90-94cd019c06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62db10-b028-4cfa-b489-0cff2890bc5d">
      <Terms xmlns="http://schemas.microsoft.com/office/infopath/2007/PartnerControls"/>
    </lcf76f155ced4ddcb4097134ff3c332f>
    <TaxCatchAll xmlns="b461e317-44c4-4074-af90-94cd019c065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F8E5EE-CFE0-4A0A-9CB5-C8E1A69928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62db10-b028-4cfa-b489-0cff2890bc5d"/>
    <ds:schemaRef ds:uri="b461e317-44c4-4074-af90-94cd019c06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5EFAE2-25A8-44FE-A1C2-61D1538B3579}">
  <ds:schemaRefs>
    <ds:schemaRef ds:uri="3562db10-b028-4cfa-b489-0cff2890bc5d"/>
    <ds:schemaRef ds:uri="b461e317-44c4-4074-af90-94cd019c065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F12B5E3-67A2-40A1-A745-EA10813A15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1095</Words>
  <Application>Microsoft Office PowerPoint</Application>
  <PresentationFormat>Widescreen</PresentationFormat>
  <Paragraphs>147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Office-tema</vt:lpstr>
      <vt:lpstr>2023 Lydklyngens 3. år</vt:lpstr>
      <vt:lpstr>HighLights 2023</vt:lpstr>
      <vt:lpstr>Basisøkonomi 2023</vt:lpstr>
      <vt:lpstr>Medlemmer </vt:lpstr>
      <vt:lpstr>AKTIVITETER - Videnspredning</vt:lpstr>
      <vt:lpstr>Danish Sound Day 2023</vt:lpstr>
      <vt:lpstr>AKTIVITETER – Vores 5 Netværksgrupper</vt:lpstr>
      <vt:lpstr>AKTIVITETER – Vores 4 Arbejdsgrupper</vt:lpstr>
      <vt:lpstr>AKTIVITETER - Innovationsprojekter </vt:lpstr>
      <vt:lpstr>AKTIVITETER - Samarbejdsprojekter </vt:lpstr>
      <vt:lpstr>AKTIVITETER – Beyond Beta ”REACT”</vt:lpstr>
      <vt:lpstr>Nye tiltag</vt:lpstr>
      <vt:lpstr>DEBs oplæg: Fremtid uden lydklynge?</vt:lpstr>
      <vt:lpstr>Guldcertificering &amp; udvidet strategi</vt:lpstr>
      <vt:lpstr>Udfordringer</vt:lpstr>
      <vt:lpstr>Stor tak til ildsjælene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LIKVIDITETSBUDGET 2023 - INDTÆGTER</dc:title>
  <dc:creator>Torben Vilsgaard</dc:creator>
  <cp:lastModifiedBy>Murielle de Smedt</cp:lastModifiedBy>
  <cp:revision>8</cp:revision>
  <cp:lastPrinted>2023-04-11T11:37:15Z</cp:lastPrinted>
  <dcterms:created xsi:type="dcterms:W3CDTF">2022-11-13T12:28:54Z</dcterms:created>
  <dcterms:modified xsi:type="dcterms:W3CDTF">2024-04-18T06:55:26Z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0x010100EE6FC3720C2CE2419B055CDB8F33AB29</vt:lpwstr>
  </property>
  <property fmtid="{D5CDD505-2E9C-101B-9397-08002B2CF9AE}" pid="3" name="MediaServiceImageTags">
    <vt:lpwstr/>
  </property>
</Properties>
</file>